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57" r:id="rId1"/>
  </p:sldMasterIdLst>
  <p:sldIdLst>
    <p:sldId id="256" r:id="rId2"/>
    <p:sldId id="273" r:id="rId3"/>
    <p:sldId id="257" r:id="rId4"/>
    <p:sldId id="266" r:id="rId5"/>
    <p:sldId id="269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70" r:id="rId15"/>
    <p:sldId id="271" r:id="rId16"/>
    <p:sldId id="272" r:id="rId17"/>
  </p:sldIdLst>
  <p:sldSz cx="12192000" cy="6858000"/>
  <p:notesSz cx="6858000" cy="9144000"/>
  <p:defaultTextStyle>
    <a:defPPr rtl="0"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84EA975-801D-4567-AF7F-DC3CE9607B73}">
          <p14:sldIdLst>
            <p14:sldId id="256"/>
          </p14:sldIdLst>
        </p14:section>
        <p14:section name="主要内容" id="{E4817DE4-E5CF-4A00-B3A9-6CC7AFD4EC09}">
          <p14:sldIdLst>
            <p14:sldId id="273"/>
          </p14:sldIdLst>
        </p14:section>
        <p14:section name="模块的选择" id="{5BA6D297-45BC-407B-BE9E-604B9F6238DE}">
          <p14:sldIdLst>
            <p14:sldId id="257"/>
          </p14:sldIdLst>
        </p14:section>
        <p14:section name="jsonp封装" id="{37782F8C-041C-4B13-B096-84452CC3302C}">
          <p14:sldIdLst>
            <p14:sldId id="266"/>
            <p14:sldId id="269"/>
          </p14:sldIdLst>
        </p14:section>
        <p14:section name="认识axios" id="{7CC39863-C318-4BC4-9C00-34DD528D4EE4}">
          <p14:sldIdLst>
            <p14:sldId id="258"/>
            <p14:sldId id="259"/>
          </p14:sldIdLst>
        </p14:section>
        <p14:section name="发送基本请求" id="{ED6E7994-64E8-4B7B-BB68-E142B61108A5}">
          <p14:sldIdLst>
            <p14:sldId id="260"/>
            <p14:sldId id="261"/>
            <p14:sldId id="262"/>
            <p14:sldId id="263"/>
          </p14:sldIdLst>
        </p14:section>
        <p14:section name="axios实例" id="{435EA1BA-92D5-4EB0-B870-5EA4133EFECD}">
          <p14:sldIdLst>
            <p14:sldId id="264"/>
            <p14:sldId id="265"/>
          </p14:sldIdLst>
        </p14:section>
        <p14:section name="拦截器" id="{6A2E18E3-9CE4-496E-AA0B-8AF551DEA00D}">
          <p14:sldIdLst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52" autoAdjust="0"/>
    <p:restoredTop sz="94660"/>
  </p:normalViewPr>
  <p:slideViewPr>
    <p:cSldViewPr snapToGrid="0">
      <p:cViewPr varScale="1">
        <p:scale>
          <a:sx n="77" d="100"/>
          <a:sy n="77" d="100"/>
        </p:scale>
        <p:origin x="276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g>
</file>

<file path=ppt/media/image20.tiff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65491" y="1828800"/>
            <a:ext cx="8231744" cy="289560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5277"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065491" y="4800600"/>
            <a:ext cx="8231744" cy="12192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599" cap="none" spc="160" baseline="0">
                <a:solidFill>
                  <a:schemeClr val="accent1"/>
                </a:solidFill>
              </a:defRPr>
            </a:lvl1pPr>
            <a:lvl2pPr marL="365594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31189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9678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62379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82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193568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559162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92475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05717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“python icon”的图片搜索结果">
            <a:extLst>
              <a:ext uri="{FF2B5EF4-FFF2-40B4-BE49-F238E27FC236}">
                <a16:creationId xmlns:a16="http://schemas.microsoft.com/office/drawing/2014/main" id="{9A0C9A64-E632-4027-ADE1-B85AFCDB9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117812DE-2261-4EEB-B37C-43174850D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" name="矩形 29">
            <a:extLst>
              <a:ext uri="{FF2B5EF4-FFF2-40B4-BE49-F238E27FC236}">
                <a16:creationId xmlns:a16="http://schemas.microsoft.com/office/drawing/2014/main" id="{4FBCA51D-9735-411D-B3D5-C40BBB277035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E073142E-40B2-48F2-8871-6E362D4D6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8" y="1196752"/>
            <a:ext cx="1186668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38780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F06CB7E0-F31E-409E-97B6-22A23C9EE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7" name="矩形 29">
            <a:extLst>
              <a:ext uri="{FF2B5EF4-FFF2-40B4-BE49-F238E27FC236}">
                <a16:creationId xmlns:a16="http://schemas.microsoft.com/office/drawing/2014/main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8" name="内容占位符 2">
            <a:extLst>
              <a:ext uri="{FF2B5EF4-FFF2-40B4-BE49-F238E27FC236}">
                <a16:creationId xmlns:a16="http://schemas.microsoft.com/office/drawing/2014/main" id="{0B7FFA49-2429-42D9-9882-57741D46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218" y="1214786"/>
            <a:ext cx="5862799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内容占位符 2">
            <a:extLst>
              <a:ext uri="{FF2B5EF4-FFF2-40B4-BE49-F238E27FC236}">
                <a16:creationId xmlns:a16="http://schemas.microsoft.com/office/drawing/2014/main" id="{86FDCA84-CFDF-401D-9EA4-76A0075FF10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68008" y="1219475"/>
            <a:ext cx="5862799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71334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左侧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F06CB7E0-F31E-409E-97B6-22A23C9EE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7" name="矩形 29">
            <a:extLst>
              <a:ext uri="{FF2B5EF4-FFF2-40B4-BE49-F238E27FC236}">
                <a16:creationId xmlns:a16="http://schemas.microsoft.com/office/drawing/2014/main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CA892E19-C73F-46C0-91C2-F42DA32EE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0176" y="5355970"/>
            <a:ext cx="4320480" cy="138311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959"/>
              </a:spcBef>
              <a:buNone/>
              <a:defRPr sz="1439"/>
            </a:lvl1pPr>
            <a:lvl2pPr marL="365594" indent="0" algn="l" rtl="0">
              <a:buNone/>
              <a:defRPr sz="959"/>
            </a:lvl2pPr>
            <a:lvl3pPr marL="731189" indent="0" algn="l" rtl="0">
              <a:buNone/>
              <a:defRPr sz="799"/>
            </a:lvl3pPr>
            <a:lvl4pPr marL="1096783" indent="0" algn="l" rtl="0">
              <a:buNone/>
              <a:defRPr sz="719"/>
            </a:lvl4pPr>
            <a:lvl5pPr marL="1462379" indent="0" algn="l" rtl="0">
              <a:buNone/>
              <a:defRPr sz="719"/>
            </a:lvl5pPr>
            <a:lvl6pPr marL="1827973" indent="0" algn="l" rtl="0">
              <a:buNone/>
              <a:defRPr sz="719"/>
            </a:lvl6pPr>
            <a:lvl7pPr marL="2193568" indent="0" algn="l" rtl="0">
              <a:buNone/>
              <a:defRPr sz="719"/>
            </a:lvl7pPr>
            <a:lvl8pPr marL="2559162" indent="0" algn="l" rtl="0">
              <a:buNone/>
              <a:defRPr sz="719"/>
            </a:lvl8pPr>
            <a:lvl9pPr marL="2924757" indent="0" algn="l" rtl="0">
              <a:buNone/>
              <a:defRPr sz="719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1D8027E6-2F7F-48C4-A256-7806171A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36" y="1196752"/>
            <a:ext cx="741682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1C190D-DBB8-4FF3-84D2-D720A8F5CC8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716248" y="4616633"/>
            <a:ext cx="4248335" cy="547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b="1"/>
              <a:t>可编辑区域标题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60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左侧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F06CB7E0-F31E-409E-97B6-22A23C9EE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7" name="矩形 29">
            <a:extLst>
              <a:ext uri="{FF2B5EF4-FFF2-40B4-BE49-F238E27FC236}">
                <a16:creationId xmlns:a16="http://schemas.microsoft.com/office/drawing/2014/main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CA892E19-C73F-46C0-91C2-F42DA32EE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264" y="5355970"/>
            <a:ext cx="4320480" cy="138311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959"/>
              </a:spcBef>
              <a:buNone/>
              <a:defRPr sz="1439"/>
            </a:lvl1pPr>
            <a:lvl2pPr marL="365594" indent="0" algn="l" rtl="0">
              <a:buNone/>
              <a:defRPr sz="959"/>
            </a:lvl2pPr>
            <a:lvl3pPr marL="731189" indent="0" algn="l" rtl="0">
              <a:buNone/>
              <a:defRPr sz="799"/>
            </a:lvl3pPr>
            <a:lvl4pPr marL="1096783" indent="0" algn="l" rtl="0">
              <a:buNone/>
              <a:defRPr sz="719"/>
            </a:lvl4pPr>
            <a:lvl5pPr marL="1462379" indent="0" algn="l" rtl="0">
              <a:buNone/>
              <a:defRPr sz="719"/>
            </a:lvl5pPr>
            <a:lvl6pPr marL="1827973" indent="0" algn="l" rtl="0">
              <a:buNone/>
              <a:defRPr sz="719"/>
            </a:lvl6pPr>
            <a:lvl7pPr marL="2193568" indent="0" algn="l" rtl="0">
              <a:buNone/>
              <a:defRPr sz="719"/>
            </a:lvl7pPr>
            <a:lvl8pPr marL="2559162" indent="0" algn="l" rtl="0">
              <a:buNone/>
              <a:defRPr sz="719"/>
            </a:lvl8pPr>
            <a:lvl9pPr marL="2924757" indent="0" algn="l" rtl="0">
              <a:buNone/>
              <a:defRPr sz="719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1D8027E6-2F7F-48C4-A256-7806171A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0246" y="1244139"/>
            <a:ext cx="741682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1C190D-DBB8-4FF3-84D2-D720A8F5CC8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19336" y="4616633"/>
            <a:ext cx="4248335" cy="547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b="1"/>
              <a:t>可编辑区域标题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391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29">
            <a:extLst>
              <a:ext uri="{FF2B5EF4-FFF2-40B4-BE49-F238E27FC236}">
                <a16:creationId xmlns:a16="http://schemas.microsoft.com/office/drawing/2014/main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CA892E19-C73F-46C0-91C2-F42DA32EE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0918" y="5256417"/>
            <a:ext cx="4320480" cy="138311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959"/>
              </a:spcBef>
              <a:buNone/>
              <a:defRPr sz="1439"/>
            </a:lvl1pPr>
            <a:lvl2pPr marL="365594" indent="0" algn="l" rtl="0">
              <a:buNone/>
              <a:defRPr sz="959"/>
            </a:lvl2pPr>
            <a:lvl3pPr marL="731189" indent="0" algn="l" rtl="0">
              <a:buNone/>
              <a:defRPr sz="799"/>
            </a:lvl3pPr>
            <a:lvl4pPr marL="1096783" indent="0" algn="l" rtl="0">
              <a:buNone/>
              <a:defRPr sz="719"/>
            </a:lvl4pPr>
            <a:lvl5pPr marL="1462379" indent="0" algn="l" rtl="0">
              <a:buNone/>
              <a:defRPr sz="719"/>
            </a:lvl5pPr>
            <a:lvl6pPr marL="1827973" indent="0" algn="l" rtl="0">
              <a:buNone/>
              <a:defRPr sz="719"/>
            </a:lvl6pPr>
            <a:lvl7pPr marL="2193568" indent="0" algn="l" rtl="0">
              <a:buNone/>
              <a:defRPr sz="719"/>
            </a:lvl7pPr>
            <a:lvl8pPr marL="2559162" indent="0" algn="l" rtl="0">
              <a:buNone/>
              <a:defRPr sz="719"/>
            </a:lvl8pPr>
            <a:lvl9pPr marL="2924757" indent="0" algn="l" rtl="0">
              <a:buNone/>
              <a:defRPr sz="719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1D8027E6-2F7F-48C4-A256-7806171A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9243" y="1121025"/>
            <a:ext cx="741682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DCCD9EC3-54B9-4A28-B143-BA67474F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18" y="2158303"/>
            <a:ext cx="4320480" cy="2921926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2879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751667D5-1EAA-4953-8BF6-A75AD7202BE8}"/>
              </a:ext>
            </a:extLst>
          </p:cNvPr>
          <p:cNvSpPr txBox="1">
            <a:spLocks/>
          </p:cNvSpPr>
          <p:nvPr/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73118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spc="8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36027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509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3" r:id="rId5"/>
    <p:sldLayoutId id="214748366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731189" rtl="0" eaLnBrk="1" latinLnBrk="0" hangingPunct="1">
        <a:lnSpc>
          <a:spcPct val="90000"/>
        </a:lnSpc>
        <a:spcBef>
          <a:spcPct val="0"/>
        </a:spcBef>
        <a:buNone/>
        <a:defRPr sz="2879" kern="1200" spc="8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8989" indent="-178989" algn="l" defTabSz="731189" rtl="0" eaLnBrk="1" latinLnBrk="0" hangingPunct="1">
        <a:lnSpc>
          <a:spcPct val="90000"/>
        </a:lnSpc>
        <a:spcBef>
          <a:spcPts val="1439"/>
        </a:spcBef>
        <a:buClr>
          <a:schemeClr val="accent1"/>
        </a:buClr>
        <a:buSzPct val="100000"/>
        <a:buFont typeface="Arial" pitchFamily="34" charset="0"/>
        <a:buChar char="•"/>
        <a:defRPr sz="191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370672" indent="-185337" algn="l" defTabSz="731189" rtl="0" eaLnBrk="1" latinLnBrk="0" hangingPunct="1">
        <a:lnSpc>
          <a:spcPct val="90000"/>
        </a:lnSpc>
        <a:spcBef>
          <a:spcPts val="959"/>
        </a:spcBef>
        <a:buClr>
          <a:schemeClr val="accent1"/>
        </a:buClr>
        <a:buSzPct val="100000"/>
        <a:buFont typeface="Arial" pitchFamily="34" charset="0"/>
        <a:buChar char="•"/>
        <a:defRPr sz="159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545853" indent="-175181" algn="l" defTabSz="731189" rtl="0" eaLnBrk="1" latinLnBrk="0" hangingPunct="1">
        <a:lnSpc>
          <a:spcPct val="90000"/>
        </a:lnSpc>
        <a:spcBef>
          <a:spcPts val="480"/>
        </a:spcBef>
        <a:buClr>
          <a:schemeClr val="accent1"/>
        </a:buClr>
        <a:buSzPct val="100000"/>
        <a:buFont typeface="Arial" pitchFamily="34" charset="0"/>
        <a:buChar char="•"/>
        <a:defRPr sz="143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685490" indent="-139637" algn="l" defTabSz="731189" rtl="0" eaLnBrk="1" latinLnBrk="0" hangingPunct="1">
        <a:lnSpc>
          <a:spcPct val="90000"/>
        </a:lnSpc>
        <a:spcBef>
          <a:spcPts val="480"/>
        </a:spcBef>
        <a:buClr>
          <a:schemeClr val="accent1"/>
        </a:buClr>
        <a:buSzPct val="100000"/>
        <a:buFont typeface="Arial" pitchFamily="34" charset="0"/>
        <a:buChar char="•"/>
        <a:defRPr sz="127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823858" indent="-138368" algn="l" defTabSz="731189" rtl="0" eaLnBrk="1" latinLnBrk="0" hangingPunct="1">
        <a:lnSpc>
          <a:spcPct val="90000"/>
        </a:lnSpc>
        <a:spcBef>
          <a:spcPts val="480"/>
        </a:spcBef>
        <a:buClr>
          <a:schemeClr val="accent1"/>
        </a:buClr>
        <a:buSzPct val="100000"/>
        <a:buFont typeface="Arial" pitchFamily="34" charset="0"/>
        <a:buChar char="•"/>
        <a:defRPr sz="127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965169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6pPr>
      <a:lvl7pPr marL="1104095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7pPr>
      <a:lvl8pPr marL="1243022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8pPr>
      <a:lvl9pPr marL="1381948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1pPr>
      <a:lvl2pPr marL="365594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2pPr>
      <a:lvl3pPr marL="731189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3pPr>
      <a:lvl4pPr marL="1096783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4pPr>
      <a:lvl5pPr marL="1462379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5pPr>
      <a:lvl6pPr marL="1827973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6pPr>
      <a:lvl7pPr marL="2193568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7pPr>
      <a:lvl8pPr marL="2559162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8pPr>
      <a:lvl9pPr marL="2924757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E54376-25ED-4AB0-9811-C825C4C5BD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网络模块封装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18EEB3-06B6-42D5-9850-7A24ADF52C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/>
              <a:t>王红元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微博</a:t>
            </a:r>
            <a:r>
              <a:rPr lang="en-US" altLang="zh-CN"/>
              <a:t>: coderwhy</a:t>
            </a:r>
          </a:p>
          <a:p>
            <a:pPr>
              <a:lnSpc>
                <a:spcPct val="150000"/>
              </a:lnSpc>
            </a:pPr>
            <a:r>
              <a:rPr lang="zh-CN" altLang="en-US"/>
              <a:t>微信</a:t>
            </a:r>
            <a:r>
              <a:rPr lang="en-US" altLang="zh-CN"/>
              <a:t>: 372623326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10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075A3-B5E1-4119-9409-7DB8FA5DF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全局配置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DB9308-D6F2-46B5-B6F2-6F0057630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在上面的示例中</a:t>
            </a:r>
            <a:r>
              <a:rPr lang="en-US" altLang="zh-CN"/>
              <a:t>, </a:t>
            </a:r>
            <a:r>
              <a:rPr lang="zh-CN" altLang="en-US"/>
              <a:t>我们的</a:t>
            </a:r>
            <a:r>
              <a:rPr lang="en-US" altLang="zh-CN"/>
              <a:t>BaseURL</a:t>
            </a:r>
            <a:r>
              <a:rPr lang="zh-CN" altLang="en-US"/>
              <a:t>是固定的</a:t>
            </a:r>
            <a:endParaRPr lang="en-US" altLang="zh-CN"/>
          </a:p>
          <a:p>
            <a:pPr lvl="1"/>
            <a:r>
              <a:rPr lang="zh-CN" altLang="en-US"/>
              <a:t>事实上</a:t>
            </a:r>
            <a:r>
              <a:rPr lang="en-US" altLang="zh-CN"/>
              <a:t>,</a:t>
            </a:r>
            <a:r>
              <a:rPr lang="zh-CN" altLang="en-US"/>
              <a:t> 在开发中可能很多参数都是固定的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这个时候我们可以进行一些抽取</a:t>
            </a:r>
            <a:r>
              <a:rPr lang="en-US" altLang="zh-CN"/>
              <a:t>, </a:t>
            </a:r>
            <a:r>
              <a:rPr lang="zh-CN" altLang="en-US"/>
              <a:t>也可以利用</a:t>
            </a:r>
            <a:r>
              <a:rPr lang="en-US" altLang="zh-CN"/>
              <a:t>axiox</a:t>
            </a:r>
            <a:r>
              <a:rPr lang="zh-CN" altLang="en-US"/>
              <a:t>的全局配置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4A72381-56C9-4FC6-878E-20A6A27085E9}"/>
              </a:ext>
            </a:extLst>
          </p:cNvPr>
          <p:cNvSpPr txBox="1"/>
          <p:nvPr/>
        </p:nvSpPr>
        <p:spPr>
          <a:xfrm>
            <a:off x="479612" y="2716306"/>
            <a:ext cx="10568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axios.defaults.baseURL = ‘123.207.32.32:8000’</a:t>
            </a:r>
            <a:br>
              <a:rPr lang="en-US" altLang="zh-CN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axios.defaults.headers.post[‘Content-Type’] = ‘application/x-www-form-urlencoded’;</a:t>
            </a:r>
            <a:endParaRPr lang="zh-CN" altLang="en-US">
              <a:solidFill>
                <a:schemeClr val="accent4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CBA563B-C894-4B08-B2D9-B125EC8CA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258" y="3461953"/>
            <a:ext cx="6382871" cy="300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7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C251E3-F51A-4380-AE7A-2A75FEA2D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常见的配置选项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DECEE7-3613-4503-AA6A-739FF4480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8" y="1196752"/>
            <a:ext cx="5933342" cy="5542328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/>
              <a:t>请求地址</a:t>
            </a:r>
          </a:p>
          <a:p>
            <a:pPr lvl="1"/>
            <a:r>
              <a:rPr lang="en-US" altLang="zh-CN"/>
              <a:t>url: '/user',</a:t>
            </a:r>
          </a:p>
          <a:p>
            <a:r>
              <a:rPr lang="zh-CN" altLang="en-US"/>
              <a:t>请求类型</a:t>
            </a:r>
          </a:p>
          <a:p>
            <a:pPr lvl="1"/>
            <a:r>
              <a:rPr lang="en-US" altLang="zh-CN"/>
              <a:t>method: 'get',</a:t>
            </a:r>
          </a:p>
          <a:p>
            <a:r>
              <a:rPr lang="zh-CN" altLang="en-US"/>
              <a:t>请根路径</a:t>
            </a:r>
          </a:p>
          <a:p>
            <a:pPr lvl="1"/>
            <a:r>
              <a:rPr lang="en-US" altLang="zh-CN"/>
              <a:t>baseURL: 'http://www.mt.com/api',</a:t>
            </a:r>
          </a:p>
          <a:p>
            <a:r>
              <a:rPr lang="zh-CN" altLang="en-US"/>
              <a:t>请求前的数据处理</a:t>
            </a:r>
          </a:p>
          <a:p>
            <a:pPr lvl="1"/>
            <a:r>
              <a:rPr lang="en-US" altLang="zh-CN"/>
              <a:t>transformRequest:[function(data){}],</a:t>
            </a:r>
          </a:p>
          <a:p>
            <a:r>
              <a:rPr lang="zh-CN" altLang="en-US"/>
              <a:t>请求后的数据处理</a:t>
            </a:r>
          </a:p>
          <a:p>
            <a:pPr lvl="1"/>
            <a:r>
              <a:rPr lang="en-US" altLang="zh-CN"/>
              <a:t>transformResponse: [function(data){}],</a:t>
            </a:r>
          </a:p>
          <a:p>
            <a:r>
              <a:rPr lang="zh-CN" altLang="en-US"/>
              <a:t>自定义的请求头</a:t>
            </a:r>
          </a:p>
          <a:p>
            <a:pPr lvl="1"/>
            <a:r>
              <a:rPr lang="en-US" altLang="zh-CN"/>
              <a:t>headers:{'x-Requested-With':'XMLHttpRequest'},</a:t>
            </a:r>
          </a:p>
          <a:p>
            <a:r>
              <a:rPr lang="en-US" altLang="zh-CN"/>
              <a:t>URL</a:t>
            </a:r>
            <a:r>
              <a:rPr lang="zh-CN" altLang="en-US"/>
              <a:t>查询对象</a:t>
            </a:r>
          </a:p>
          <a:p>
            <a:pPr lvl="1"/>
            <a:r>
              <a:rPr lang="en-US" altLang="zh-CN"/>
              <a:t>params:{ id: 12 },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A626C2E1-28FA-4388-BB86-3FE86A443EB2}"/>
              </a:ext>
            </a:extLst>
          </p:cNvPr>
          <p:cNvSpPr txBox="1">
            <a:spLocks/>
          </p:cNvSpPr>
          <p:nvPr/>
        </p:nvSpPr>
        <p:spPr>
          <a:xfrm>
            <a:off x="6320117" y="1151929"/>
            <a:ext cx="5709225" cy="5542328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66700" indent="-266700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25475" indent="-314325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sz="18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95350" indent="-225425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60000" indent="-228600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l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620000" indent="-228600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ü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965169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04095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022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81948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查询对象序列化函数</a:t>
            </a:r>
          </a:p>
          <a:p>
            <a:pPr lvl="1"/>
            <a:r>
              <a:rPr lang="en-US" altLang="zh-CN"/>
              <a:t>paramsSerializer: function(params){ }</a:t>
            </a:r>
          </a:p>
          <a:p>
            <a:r>
              <a:rPr lang="en-US" altLang="zh-CN"/>
              <a:t>request body</a:t>
            </a:r>
          </a:p>
          <a:p>
            <a:pPr lvl="1"/>
            <a:r>
              <a:rPr lang="en-US" altLang="zh-CN"/>
              <a:t>data: { key: 'aa'},</a:t>
            </a:r>
          </a:p>
          <a:p>
            <a:r>
              <a:rPr lang="zh-CN" altLang="en-US"/>
              <a:t>超时设置</a:t>
            </a:r>
            <a:r>
              <a:rPr lang="en-US" altLang="zh-CN"/>
              <a:t>s</a:t>
            </a:r>
          </a:p>
          <a:p>
            <a:pPr lvl="1"/>
            <a:r>
              <a:rPr lang="en-US" altLang="zh-CN"/>
              <a:t>timeout: 1000,</a:t>
            </a:r>
          </a:p>
          <a:p>
            <a:r>
              <a:rPr lang="zh-CN" altLang="en-US"/>
              <a:t>跨域是否带</a:t>
            </a:r>
            <a:r>
              <a:rPr lang="en-US" altLang="zh-CN"/>
              <a:t>Token</a:t>
            </a:r>
          </a:p>
          <a:p>
            <a:pPr lvl="1"/>
            <a:r>
              <a:rPr lang="en-US" altLang="zh-CN"/>
              <a:t>withCredentials: false,</a:t>
            </a:r>
          </a:p>
          <a:p>
            <a:r>
              <a:rPr lang="zh-CN" altLang="en-US"/>
              <a:t>自定义请求处理</a:t>
            </a:r>
          </a:p>
          <a:p>
            <a:pPr lvl="1"/>
            <a:r>
              <a:rPr lang="en-US" altLang="zh-CN"/>
              <a:t>adapter: function(resolve, reject, config){},</a:t>
            </a:r>
          </a:p>
          <a:p>
            <a:r>
              <a:rPr lang="zh-CN" altLang="en-US"/>
              <a:t>身份验证信息</a:t>
            </a:r>
          </a:p>
          <a:p>
            <a:pPr lvl="1"/>
            <a:r>
              <a:rPr lang="en-US" altLang="zh-CN"/>
              <a:t>auth: { uname: '', pwd: '12'},</a:t>
            </a:r>
          </a:p>
          <a:p>
            <a:r>
              <a:rPr lang="zh-CN" altLang="en-US"/>
              <a:t>响应的数据格式 </a:t>
            </a:r>
            <a:r>
              <a:rPr lang="en-US" altLang="zh-CN"/>
              <a:t>json / blob /document /arraybuffer / text / stream</a:t>
            </a:r>
          </a:p>
          <a:p>
            <a:pPr lvl="1"/>
            <a:r>
              <a:rPr lang="en-US" altLang="zh-CN"/>
              <a:t>responseType: 'json',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45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D27EA2-9072-4196-A5FA-EC8D66EA4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axios</a:t>
            </a:r>
            <a:r>
              <a:rPr lang="zh-CN" altLang="en-US"/>
              <a:t>的实例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A660BB-FF3A-49E6-B201-0A65B4F18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为什么要创建</a:t>
            </a:r>
            <a:r>
              <a:rPr lang="en-US" altLang="zh-CN"/>
              <a:t>axios</a:t>
            </a:r>
            <a:r>
              <a:rPr lang="zh-CN" altLang="en-US"/>
              <a:t>的实例呢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当我们从</a:t>
            </a:r>
            <a:r>
              <a:rPr lang="en-US" altLang="zh-CN"/>
              <a:t>axios</a:t>
            </a:r>
            <a:r>
              <a:rPr lang="zh-CN" altLang="en-US"/>
              <a:t>模块中导入对象时</a:t>
            </a:r>
            <a:r>
              <a:rPr lang="en-US" altLang="zh-CN"/>
              <a:t>, </a:t>
            </a:r>
            <a:r>
              <a:rPr lang="zh-CN" altLang="en-US"/>
              <a:t>使用的实例是默认的实例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当给该实例设置一些默认配置时</a:t>
            </a:r>
            <a:r>
              <a:rPr lang="en-US" altLang="zh-CN"/>
              <a:t>, </a:t>
            </a:r>
            <a:r>
              <a:rPr lang="zh-CN" altLang="en-US"/>
              <a:t>这些配置就被固定下来了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但是后续开发中</a:t>
            </a:r>
            <a:r>
              <a:rPr lang="en-US" altLang="zh-CN"/>
              <a:t>, </a:t>
            </a:r>
            <a:r>
              <a:rPr lang="zh-CN" altLang="en-US"/>
              <a:t>某些配置可能会不太一样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比如某些请求需要使用特定的</a:t>
            </a:r>
            <a:r>
              <a:rPr lang="en-US" altLang="zh-CN"/>
              <a:t>baseURL</a:t>
            </a:r>
            <a:r>
              <a:rPr lang="zh-CN" altLang="en-US"/>
              <a:t>或者</a:t>
            </a:r>
            <a:r>
              <a:rPr lang="en-US" altLang="zh-CN"/>
              <a:t>timeout</a:t>
            </a:r>
            <a:r>
              <a:rPr lang="zh-CN" altLang="en-US"/>
              <a:t>或者</a:t>
            </a:r>
            <a:r>
              <a:rPr lang="en-US" altLang="zh-CN"/>
              <a:t>content-Type</a:t>
            </a:r>
            <a:r>
              <a:rPr lang="zh-CN" altLang="en-US"/>
              <a:t>等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这个时候</a:t>
            </a:r>
            <a:r>
              <a:rPr lang="en-US" altLang="zh-CN"/>
              <a:t>, </a:t>
            </a:r>
            <a:r>
              <a:rPr lang="zh-CN" altLang="en-US"/>
              <a:t>我们就可以创建新的实例</a:t>
            </a:r>
            <a:r>
              <a:rPr lang="en-US" altLang="zh-CN"/>
              <a:t>, </a:t>
            </a:r>
            <a:r>
              <a:rPr lang="zh-CN" altLang="en-US"/>
              <a:t>并且传入属于该实例的配置信息</a:t>
            </a:r>
            <a:r>
              <a:rPr lang="en-US" altLang="zh-CN"/>
              <a:t>.</a:t>
            </a:r>
            <a:endParaRPr lang="zh-CN" altLang="en-US"/>
          </a:p>
          <a:p>
            <a:endParaRPr lang="en-US" altLang="zh-CN"/>
          </a:p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91F6047-6FFE-4649-A0D6-79BCB70F9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76" y="4273800"/>
            <a:ext cx="6808694" cy="21553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E7666E5-FB82-43A0-8073-6BE96AD8A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7328" y="4273800"/>
            <a:ext cx="4191450" cy="215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12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08AE8B-ADDE-4664-862B-401442806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axios</a:t>
            </a:r>
            <a:r>
              <a:rPr lang="zh-CN" altLang="en-US"/>
              <a:t>封装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392" y="1220124"/>
            <a:ext cx="6478791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71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如何使用拦截器？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/>
              <a:t>axios</a:t>
            </a:r>
            <a:r>
              <a:rPr kumimoji="1" lang="zh-CN" altLang="en-US"/>
              <a:t>提供了拦截器，用于我们在发送每次请求或者得到相应后，进行对应的处理。</a:t>
            </a:r>
            <a:endParaRPr kumimoji="1" lang="en-US" altLang="zh-CN"/>
          </a:p>
          <a:p>
            <a:r>
              <a:rPr kumimoji="1" lang="zh-CN" altLang="en-US"/>
              <a:t>如何使用拦截器呢？</a:t>
            </a:r>
            <a:endParaRPr kumimoji="1" lang="en-US" altLang="zh-CN"/>
          </a:p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83" y="2312365"/>
            <a:ext cx="6050666" cy="40766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574" y="2312365"/>
            <a:ext cx="4141456" cy="30673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227" y="5541745"/>
            <a:ext cx="5551428" cy="64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2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拦截器中都做什么呢？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请求拦截可以做到的事情：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pPr marL="266700" lvl="1" indent="-266700">
              <a:buFont typeface="Wingdings" panose="05000000000000000000" pitchFamily="2" charset="2"/>
              <a:buChar char="n"/>
            </a:pPr>
            <a:endParaRPr kumimoji="1" lang="en-US" altLang="zh-CN"/>
          </a:p>
          <a:p>
            <a:pPr marL="266700" lvl="1" indent="-266700">
              <a:buFont typeface="Wingdings" panose="05000000000000000000" pitchFamily="2" charset="2"/>
              <a:buChar char="n"/>
            </a:pPr>
            <a:r>
              <a:rPr kumimoji="1" lang="zh-CN" altLang="en-US"/>
              <a:t>请求拦截中错误拦截较少，通常都是配置相关的拦截</a:t>
            </a:r>
            <a:endParaRPr kumimoji="1" lang="en-US" altLang="zh-CN"/>
          </a:p>
          <a:p>
            <a:pPr marL="536575" lvl="2" indent="-266700">
              <a:buFont typeface="Wingdings" panose="05000000000000000000" pitchFamily="2" charset="2"/>
              <a:buChar char="n"/>
            </a:pPr>
            <a:r>
              <a:rPr kumimoji="1" lang="zh-CN" altLang="en-US"/>
              <a:t>可能的错误比如请求超时，可以将页面跳转到一个错误页面中。</a:t>
            </a:r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258" y="1841006"/>
            <a:ext cx="9947399" cy="34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拦截器中都做什么呢？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响应拦截中完成的事情：</a:t>
            </a:r>
            <a:endParaRPr kumimoji="1" lang="en-US" altLang="zh-CN"/>
          </a:p>
          <a:p>
            <a:pPr lvl="1"/>
            <a:r>
              <a:rPr kumimoji="1" lang="zh-CN" altLang="en-US"/>
              <a:t>响应的成功拦截中，主要是对数据进行过滤。</a:t>
            </a:r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r>
              <a:rPr kumimoji="1" lang="zh-CN" altLang="en-US"/>
              <a:t>响应的失败拦截中，可以根据</a:t>
            </a:r>
            <a:r>
              <a:rPr kumimoji="1" lang="en-US" altLang="zh-CN"/>
              <a:t>status</a:t>
            </a:r>
            <a:r>
              <a:rPr kumimoji="1" lang="zh-CN" altLang="en-US"/>
              <a:t>判断报错的错误码，跳转到不同的错误提示页面。</a:t>
            </a:r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82" y="2354818"/>
            <a:ext cx="7027430" cy="103461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8160" y="2515943"/>
            <a:ext cx="4444303" cy="58351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87" y="4141574"/>
            <a:ext cx="4400133" cy="249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3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主要内容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常见的网络请求模块，以及优缺点对比。</a:t>
            </a:r>
            <a:endParaRPr kumimoji="1" lang="en-US" altLang="zh-CN"/>
          </a:p>
          <a:p>
            <a:r>
              <a:rPr kumimoji="1" lang="en-US" altLang="zh-CN"/>
              <a:t>JSONP</a:t>
            </a:r>
            <a:r>
              <a:rPr kumimoji="1" lang="zh-CN" altLang="en-US"/>
              <a:t>的原理和封装</a:t>
            </a:r>
            <a:endParaRPr kumimoji="1" lang="en-US" altLang="zh-CN"/>
          </a:p>
          <a:p>
            <a:pPr lvl="1"/>
            <a:r>
              <a:rPr kumimoji="1" lang="en-US" altLang="zh-CN"/>
              <a:t>JSONP</a:t>
            </a:r>
            <a:r>
              <a:rPr kumimoji="1" lang="zh-CN" altLang="en-US"/>
              <a:t>原理回顾</a:t>
            </a:r>
            <a:endParaRPr kumimoji="1" lang="en-US" altLang="zh-CN"/>
          </a:p>
          <a:p>
            <a:pPr lvl="1"/>
            <a:r>
              <a:rPr kumimoji="1" lang="en-US" altLang="zh-CN"/>
              <a:t>JSONP</a:t>
            </a:r>
            <a:r>
              <a:rPr kumimoji="1" lang="zh-CN" altLang="en-US"/>
              <a:t>请求封装</a:t>
            </a:r>
            <a:endParaRPr kumimoji="1" lang="en-US" altLang="zh-CN"/>
          </a:p>
          <a:p>
            <a:r>
              <a:rPr kumimoji="1" lang="en-US" altLang="zh-CN"/>
              <a:t>axios</a:t>
            </a:r>
            <a:r>
              <a:rPr kumimoji="1" lang="zh-CN" altLang="en-US"/>
              <a:t>的内容详解</a:t>
            </a:r>
            <a:endParaRPr kumimoji="1" lang="en-US" altLang="zh-CN"/>
          </a:p>
          <a:p>
            <a:pPr lvl="1"/>
            <a:r>
              <a:rPr kumimoji="1" lang="zh-CN" altLang="en-US"/>
              <a:t>认识</a:t>
            </a:r>
            <a:r>
              <a:rPr kumimoji="1" lang="en-US" altLang="zh-CN"/>
              <a:t>axios</a:t>
            </a:r>
            <a:r>
              <a:rPr kumimoji="1" lang="zh-CN" altLang="en-US"/>
              <a:t>网络模块</a:t>
            </a:r>
            <a:endParaRPr kumimoji="1" lang="en-US" altLang="zh-CN"/>
          </a:p>
          <a:p>
            <a:pPr lvl="1"/>
            <a:r>
              <a:rPr kumimoji="1" lang="zh-CN" altLang="en-US"/>
              <a:t>发送基本请求</a:t>
            </a:r>
            <a:endParaRPr kumimoji="1" lang="en-US" altLang="zh-CN"/>
          </a:p>
          <a:p>
            <a:pPr lvl="1"/>
            <a:r>
              <a:rPr kumimoji="1" lang="en-US" altLang="zh-CN"/>
              <a:t>axios</a:t>
            </a:r>
            <a:r>
              <a:rPr kumimoji="1" lang="zh-CN" altLang="en-US"/>
              <a:t>创建实例</a:t>
            </a:r>
            <a:endParaRPr kumimoji="1" lang="en-US" altLang="zh-CN"/>
          </a:p>
          <a:p>
            <a:pPr lvl="1"/>
            <a:r>
              <a:rPr kumimoji="1" lang="en-US" altLang="zh-CN"/>
              <a:t>axios</a:t>
            </a:r>
            <a:r>
              <a:rPr kumimoji="1" lang="zh-CN" altLang="en-US"/>
              <a:t>拦截器的使用</a:t>
            </a:r>
            <a:endParaRPr kumimoji="1" lang="en-US" altLang="zh-CN"/>
          </a:p>
          <a:p>
            <a:endParaRPr kumimoji="1" lang="en-US" altLang="zh-CN"/>
          </a:p>
        </p:txBody>
      </p:sp>
    </p:spTree>
    <p:extLst>
      <p:ext uri="{BB962C8B-B14F-4D97-AF65-F5344CB8AC3E}">
        <p14:creationId xmlns:p14="http://schemas.microsoft.com/office/powerpoint/2010/main" val="149833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4B2F63-C2C1-40BE-94A3-FE61DDAA9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选择什么网络模块</a:t>
            </a:r>
            <a:r>
              <a:rPr lang="en-US" altLang="zh-CN"/>
              <a:t>?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FE42B5-9BF0-412F-AF4C-A0BEABF61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Vue</a:t>
            </a:r>
            <a:r>
              <a:rPr lang="zh-CN" altLang="en-US"/>
              <a:t>中发送网络请求有非常多的方式</a:t>
            </a:r>
            <a:r>
              <a:rPr lang="en-US" altLang="zh-CN"/>
              <a:t>, </a:t>
            </a:r>
            <a:r>
              <a:rPr lang="zh-CN" altLang="en-US"/>
              <a:t>那么</a:t>
            </a:r>
            <a:r>
              <a:rPr lang="en-US" altLang="zh-CN"/>
              <a:t>, </a:t>
            </a:r>
            <a:r>
              <a:rPr lang="zh-CN" altLang="en-US"/>
              <a:t>在开发中</a:t>
            </a:r>
            <a:r>
              <a:rPr lang="en-US" altLang="zh-CN"/>
              <a:t>, </a:t>
            </a:r>
            <a:r>
              <a:rPr lang="zh-CN" altLang="en-US"/>
              <a:t>如何选择呢</a:t>
            </a:r>
            <a:r>
              <a:rPr lang="en-US" altLang="zh-CN"/>
              <a:t>?</a:t>
            </a:r>
            <a:endParaRPr lang="zh-CN" altLang="en-US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C0819A1-8AFC-47F2-BB39-09E20732DBB1}"/>
              </a:ext>
            </a:extLst>
          </p:cNvPr>
          <p:cNvSpPr txBox="1"/>
          <p:nvPr/>
        </p:nvSpPr>
        <p:spPr>
          <a:xfrm>
            <a:off x="605118" y="22008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E3207FB-2C90-4608-BFB0-6F08245F0E78}"/>
              </a:ext>
            </a:extLst>
          </p:cNvPr>
          <p:cNvSpPr txBox="1"/>
          <p:nvPr/>
        </p:nvSpPr>
        <p:spPr>
          <a:xfrm>
            <a:off x="218638" y="1672747"/>
            <a:ext cx="5816103" cy="1665649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选择一</a:t>
            </a:r>
            <a:r>
              <a:rPr lang="en-US" altLang="zh-CN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传统的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Ajax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是基于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XMLHttpRequest(XHR)</a:t>
            </a:r>
          </a:p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为什么不用它呢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非常好解释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配置和调用方式等非常混乱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编码起来看起来就非常蛋疼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所以真实开发中很少直接使用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而是使用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jQuery-Ajax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AC86540-9796-47E7-BB1A-75A02684ED92}"/>
              </a:ext>
            </a:extLst>
          </p:cNvPr>
          <p:cNvSpPr txBox="1"/>
          <p:nvPr/>
        </p:nvSpPr>
        <p:spPr>
          <a:xfrm>
            <a:off x="218640" y="3461785"/>
            <a:ext cx="5816104" cy="3268331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</a:rPr>
              <a:t>选择二</a:t>
            </a:r>
            <a:r>
              <a:rPr lang="en-US" altLang="zh-CN" sz="1600">
                <a:solidFill>
                  <a:srgbClr val="FFFF00"/>
                </a:solidFill>
              </a:rPr>
              <a:t>: </a:t>
            </a:r>
            <a:r>
              <a:rPr lang="zh-CN" altLang="en-US" sz="1600"/>
              <a:t>在前面的学习中</a:t>
            </a:r>
            <a:r>
              <a:rPr lang="en-US" altLang="zh-CN" sz="1600"/>
              <a:t>, </a:t>
            </a:r>
            <a:r>
              <a:rPr lang="zh-CN" altLang="en-US" sz="1600"/>
              <a:t>我们经常会使用</a:t>
            </a:r>
            <a:r>
              <a:rPr lang="en-US" altLang="zh-CN" sz="1600"/>
              <a:t>jQuery-Ajax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相对于传统的</a:t>
            </a:r>
            <a:r>
              <a:rPr lang="en-US" altLang="zh-CN" sz="1600"/>
              <a:t>Ajax</a:t>
            </a:r>
            <a:r>
              <a:rPr lang="zh-CN" altLang="en-US" sz="1600"/>
              <a:t>非常好用</a:t>
            </a:r>
            <a:r>
              <a:rPr lang="en-US" altLang="zh-CN" sz="1600"/>
              <a:t>.</a:t>
            </a:r>
          </a:p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/>
              <a:t>为什么不选择它呢</a:t>
            </a:r>
            <a:r>
              <a:rPr lang="en-US" altLang="zh-CN" sz="1600"/>
              <a:t>?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首先</a:t>
            </a:r>
            <a:r>
              <a:rPr lang="en-US" altLang="zh-CN" sz="1600"/>
              <a:t>, </a:t>
            </a:r>
            <a:r>
              <a:rPr lang="zh-CN" altLang="en-US" sz="1600"/>
              <a:t>我们先明确一点</a:t>
            </a:r>
            <a:r>
              <a:rPr lang="en-US" altLang="zh-CN" sz="1600"/>
              <a:t>: </a:t>
            </a:r>
            <a:r>
              <a:rPr lang="zh-CN" altLang="en-US" sz="1600"/>
              <a:t>在</a:t>
            </a:r>
            <a:r>
              <a:rPr lang="en-US" altLang="zh-CN" sz="1600"/>
              <a:t>Vue</a:t>
            </a:r>
            <a:r>
              <a:rPr lang="zh-CN" altLang="en-US" sz="1600"/>
              <a:t>的整个开发中都是不需要使用</a:t>
            </a:r>
            <a:r>
              <a:rPr lang="en-US" altLang="zh-CN" sz="1600"/>
              <a:t>jQuery</a:t>
            </a:r>
            <a:r>
              <a:rPr lang="zh-CN" altLang="en-US" sz="1600"/>
              <a:t>了</a:t>
            </a:r>
            <a:r>
              <a:rPr lang="en-US" altLang="zh-CN" sz="1600"/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那么</a:t>
            </a:r>
            <a:r>
              <a:rPr lang="en-US" altLang="zh-CN" sz="1600"/>
              <a:t>, </a:t>
            </a:r>
            <a:r>
              <a:rPr lang="zh-CN" altLang="en-US" sz="1600"/>
              <a:t>就意味着为了方便我们进行一个网络请求</a:t>
            </a:r>
            <a:r>
              <a:rPr lang="en-US" altLang="zh-CN" sz="1600"/>
              <a:t>, </a:t>
            </a:r>
            <a:r>
              <a:rPr lang="zh-CN" altLang="en-US" sz="1600"/>
              <a:t>特意引用一个</a:t>
            </a:r>
            <a:r>
              <a:rPr lang="en-US" altLang="zh-CN" sz="1600"/>
              <a:t>jQuery, </a:t>
            </a:r>
            <a:r>
              <a:rPr lang="zh-CN" altLang="en-US" sz="1600"/>
              <a:t>你觉得合理吗</a:t>
            </a:r>
            <a:r>
              <a:rPr lang="en-US" altLang="zh-CN" sz="1600"/>
              <a:t>?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en-US" altLang="zh-CN" sz="1600"/>
              <a:t>jQuery</a:t>
            </a:r>
            <a:r>
              <a:rPr lang="zh-CN" altLang="en-US" sz="1600"/>
              <a:t>的代码</a:t>
            </a:r>
            <a:r>
              <a:rPr lang="en-US" altLang="zh-CN" sz="1600"/>
              <a:t>1w+</a:t>
            </a:r>
            <a:r>
              <a:rPr lang="zh-CN" altLang="en-US" sz="1600"/>
              <a:t>行</a:t>
            </a:r>
            <a:r>
              <a:rPr lang="en-US" altLang="zh-CN" sz="1600"/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en-US" altLang="zh-CN" sz="1600"/>
              <a:t>Vue</a:t>
            </a:r>
            <a:r>
              <a:rPr lang="zh-CN" altLang="en-US" sz="1600"/>
              <a:t>的代码才</a:t>
            </a:r>
            <a:r>
              <a:rPr lang="en-US" altLang="zh-CN" sz="1600"/>
              <a:t>1w+</a:t>
            </a:r>
            <a:r>
              <a:rPr lang="zh-CN" altLang="en-US" sz="1600"/>
              <a:t>行</a:t>
            </a:r>
            <a:r>
              <a:rPr lang="en-US" altLang="zh-CN" sz="1600"/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完全没有必要为了用网络请求就引用这个重量级的框架</a:t>
            </a:r>
            <a:r>
              <a:rPr lang="en-US" altLang="zh-CN" sz="1600"/>
              <a:t>.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6488579-F170-451C-8F06-5E390F9C1BD1}"/>
              </a:ext>
            </a:extLst>
          </p:cNvPr>
          <p:cNvSpPr txBox="1"/>
          <p:nvPr/>
        </p:nvSpPr>
        <p:spPr>
          <a:xfrm>
            <a:off x="6157258" y="1672747"/>
            <a:ext cx="5928064" cy="3172472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7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选择三</a:t>
            </a:r>
            <a:r>
              <a:rPr lang="en-US" altLang="zh-CN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官方在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Vue1.x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的时候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推出了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的体积相对于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jQuery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小很多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另外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是官方推出的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285750" indent="-285750">
              <a:lnSpc>
                <a:spcPts val="27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为什么不选择它呢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Vue2.0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退出后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Vue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作者就在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GitHub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Issues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中说明了去掉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并且以后也不会再更新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那么意味着以后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vue-reource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不再支持新的版本时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也不会再继续更新和维护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对以后的项目开发和维护都存在很大的隐患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2F61AA1-2ADF-48B9-B8E6-266C02E435F6}"/>
              </a:ext>
            </a:extLst>
          </p:cNvPr>
          <p:cNvSpPr txBox="1"/>
          <p:nvPr/>
        </p:nvSpPr>
        <p:spPr>
          <a:xfrm>
            <a:off x="6166221" y="4988724"/>
            <a:ext cx="5924378" cy="1441228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7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选择四</a:t>
            </a:r>
            <a:r>
              <a:rPr lang="en-US" altLang="zh-CN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</a:t>
            </a:r>
            <a:r>
              <a:rPr lang="zh-CN" altLang="en-US" sz="1600"/>
              <a:t>在说明不再继续更新和维护</a:t>
            </a:r>
            <a:r>
              <a:rPr lang="en-US" altLang="zh-CN" sz="1600"/>
              <a:t>vue-resource</a:t>
            </a:r>
            <a:r>
              <a:rPr lang="zh-CN" altLang="en-US" sz="1600"/>
              <a:t>的同时</a:t>
            </a:r>
            <a:r>
              <a:rPr lang="en-US" altLang="zh-CN" sz="1600"/>
              <a:t>, </a:t>
            </a:r>
            <a:r>
              <a:rPr lang="zh-CN" altLang="en-US" sz="1600"/>
              <a:t>作者还推荐了一个框架</a:t>
            </a:r>
            <a:r>
              <a:rPr lang="en-US" altLang="zh-CN" sz="1600"/>
              <a:t>: axios</a:t>
            </a:r>
            <a:r>
              <a:rPr lang="zh-CN" altLang="en-US" sz="14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为什么不用它呢</a:t>
            </a:r>
            <a:r>
              <a:rPr lang="en-US" altLang="zh-CN" sz="14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axios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有非常多的优点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并且用起来也非常方便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稍后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我们对他详细学习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641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2126C6-7818-4659-953C-014A85C9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jsonp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E17A2D-4F44-4539-B939-A90AE91A7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8" y="1196752"/>
            <a:ext cx="7116683" cy="554232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/>
              <a:t>在前端开发中</a:t>
            </a:r>
            <a:r>
              <a:rPr lang="en-US" altLang="zh-CN"/>
              <a:t>, </a:t>
            </a:r>
            <a:r>
              <a:rPr lang="zh-CN" altLang="en-US"/>
              <a:t>我们一种常见的网络请求方式就是</a:t>
            </a:r>
            <a:r>
              <a:rPr lang="en-US" altLang="zh-CN"/>
              <a:t>JSONP</a:t>
            </a:r>
          </a:p>
          <a:p>
            <a:pPr lvl="1"/>
            <a:r>
              <a:rPr lang="zh-CN" altLang="en-US"/>
              <a:t>使用</a:t>
            </a:r>
            <a:r>
              <a:rPr lang="en-US" altLang="zh-CN"/>
              <a:t>JSONP</a:t>
            </a:r>
            <a:r>
              <a:rPr lang="zh-CN" altLang="en-US"/>
              <a:t>最主要的原因往往是为了解决跨域访问的问题</a:t>
            </a:r>
            <a:r>
              <a:rPr lang="en-US" altLang="zh-CN"/>
              <a:t>.</a:t>
            </a:r>
            <a:endParaRPr lang="zh-CN" altLang="en-US"/>
          </a:p>
          <a:p>
            <a:r>
              <a:rPr lang="en-US" altLang="zh-CN"/>
              <a:t>JSONP</a:t>
            </a:r>
            <a:r>
              <a:rPr lang="zh-CN" altLang="en-US"/>
              <a:t>的原理是什么呢</a:t>
            </a:r>
            <a:r>
              <a:rPr lang="en-US" altLang="zh-CN"/>
              <a:t>?</a:t>
            </a:r>
          </a:p>
          <a:p>
            <a:pPr lvl="1"/>
            <a:r>
              <a:rPr lang="en-US" altLang="zh-CN"/>
              <a:t>JSONP</a:t>
            </a:r>
            <a:r>
              <a:rPr lang="zh-CN" altLang="en-US"/>
              <a:t>的核心在于通过</a:t>
            </a:r>
            <a:r>
              <a:rPr lang="en-US" altLang="zh-CN"/>
              <a:t>&lt;script&gt;</a:t>
            </a:r>
            <a:r>
              <a:rPr lang="zh-CN" altLang="en-US"/>
              <a:t>标签的</a:t>
            </a:r>
            <a:r>
              <a:rPr lang="en-US" altLang="zh-CN"/>
              <a:t>src</a:t>
            </a:r>
            <a:r>
              <a:rPr lang="zh-CN" altLang="en-US"/>
              <a:t>来帮助我们请求数据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原因是我们的项目部署在</a:t>
            </a:r>
            <a:r>
              <a:rPr lang="en-US" altLang="zh-CN"/>
              <a:t>domain1.com</a:t>
            </a:r>
            <a:r>
              <a:rPr lang="zh-CN" altLang="en-US"/>
              <a:t>服务器上时</a:t>
            </a:r>
            <a:r>
              <a:rPr lang="en-US" altLang="zh-CN"/>
              <a:t>, </a:t>
            </a:r>
            <a:r>
              <a:rPr lang="zh-CN" altLang="en-US"/>
              <a:t>是不能直接访问</a:t>
            </a:r>
            <a:r>
              <a:rPr lang="en-US" altLang="zh-CN"/>
              <a:t>domain2.com</a:t>
            </a:r>
            <a:r>
              <a:rPr lang="zh-CN" altLang="en-US"/>
              <a:t>服务器上的资料的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这个时候</a:t>
            </a:r>
            <a:r>
              <a:rPr lang="en-US" altLang="zh-CN"/>
              <a:t>, </a:t>
            </a:r>
            <a:r>
              <a:rPr lang="zh-CN" altLang="en-US"/>
              <a:t>我们利用</a:t>
            </a:r>
            <a:r>
              <a:rPr lang="en-US" altLang="zh-CN"/>
              <a:t>&lt;script&gt;</a:t>
            </a:r>
            <a:r>
              <a:rPr lang="zh-CN" altLang="en-US"/>
              <a:t>标签的</a:t>
            </a:r>
            <a:r>
              <a:rPr lang="en-US" altLang="zh-CN"/>
              <a:t>src</a:t>
            </a:r>
            <a:r>
              <a:rPr lang="zh-CN" altLang="en-US"/>
              <a:t>帮助我们去服务器请求到数据</a:t>
            </a:r>
            <a:r>
              <a:rPr lang="en-US" altLang="zh-CN"/>
              <a:t>, </a:t>
            </a:r>
            <a:r>
              <a:rPr lang="zh-CN" altLang="en-US"/>
              <a:t>将数据当做一个</a:t>
            </a:r>
            <a:r>
              <a:rPr lang="en-US" altLang="zh-CN"/>
              <a:t>javascript</a:t>
            </a:r>
            <a:r>
              <a:rPr lang="zh-CN" altLang="en-US"/>
              <a:t>的函数来执行</a:t>
            </a:r>
            <a:r>
              <a:rPr lang="en-US" altLang="zh-CN"/>
              <a:t>, </a:t>
            </a:r>
            <a:r>
              <a:rPr lang="zh-CN" altLang="en-US"/>
              <a:t>并且执行的过程中传入我们需要的</a:t>
            </a:r>
            <a:r>
              <a:rPr lang="en-US" altLang="zh-CN"/>
              <a:t>json.</a:t>
            </a:r>
          </a:p>
          <a:p>
            <a:pPr lvl="1"/>
            <a:r>
              <a:rPr lang="zh-CN" altLang="en-US"/>
              <a:t>所以</a:t>
            </a:r>
            <a:r>
              <a:rPr lang="en-US" altLang="zh-CN"/>
              <a:t>, </a:t>
            </a:r>
            <a:r>
              <a:rPr lang="zh-CN" altLang="en-US"/>
              <a:t>封装</a:t>
            </a:r>
            <a:r>
              <a:rPr lang="en-US" altLang="zh-CN"/>
              <a:t>jsonp</a:t>
            </a:r>
            <a:r>
              <a:rPr lang="zh-CN" altLang="en-US"/>
              <a:t>的核心就在于我们监听</a:t>
            </a:r>
            <a:r>
              <a:rPr lang="en-US" altLang="zh-CN"/>
              <a:t>window</a:t>
            </a:r>
            <a:r>
              <a:rPr lang="zh-CN" altLang="en-US"/>
              <a:t>上的</a:t>
            </a:r>
            <a:r>
              <a:rPr lang="en-US" altLang="zh-CN"/>
              <a:t>jsonp</a:t>
            </a:r>
            <a:r>
              <a:rPr lang="zh-CN" altLang="en-US"/>
              <a:t>进行回调时的名称</a:t>
            </a:r>
            <a:r>
              <a:rPr lang="en-US" altLang="zh-CN"/>
              <a:t>.</a:t>
            </a:r>
            <a:endParaRPr lang="zh-CN" altLang="en-US"/>
          </a:p>
          <a:p>
            <a:r>
              <a:rPr lang="en-US" altLang="zh-CN"/>
              <a:t>JSONP</a:t>
            </a:r>
            <a:r>
              <a:rPr lang="zh-CN" altLang="en-US"/>
              <a:t>如何封装呢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我们一起自己来封装一个处理</a:t>
            </a:r>
            <a:r>
              <a:rPr lang="en-US" altLang="zh-CN"/>
              <a:t>JSONP</a:t>
            </a:r>
            <a:r>
              <a:rPr lang="zh-CN" altLang="en-US"/>
              <a:t>的代码吧</a:t>
            </a:r>
            <a:r>
              <a:rPr lang="en-US" altLang="zh-CN"/>
              <a:t>.</a:t>
            </a:r>
          </a:p>
          <a:p>
            <a:endParaRPr lang="zh-CN" altLang="en-US"/>
          </a:p>
        </p:txBody>
      </p:sp>
      <p:pic>
        <p:nvPicPr>
          <p:cNvPr id="1026" name="Picture 2" descr="XHRä¸JSONP">
            <a:extLst>
              <a:ext uri="{FF2B5EF4-FFF2-40B4-BE49-F238E27FC236}">
                <a16:creationId xmlns:a16="http://schemas.microsoft.com/office/drawing/2014/main" id="{4EC811AA-D6EE-41BE-95E3-B07B830AF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982" y="1199306"/>
            <a:ext cx="4496360" cy="553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546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JSONP</a:t>
            </a:r>
            <a:r>
              <a:rPr kumimoji="1" lang="zh-CN" altLang="en-US"/>
              <a:t>封装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57" y="1145967"/>
            <a:ext cx="6413829" cy="554196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8912" y="2551816"/>
            <a:ext cx="5713088" cy="170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936155-850B-4EF5-8CDD-073DDFC55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为什么选择</a:t>
            </a:r>
            <a:r>
              <a:rPr lang="en-US" altLang="zh-CN"/>
              <a:t>axios?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1BBE92-24E6-49B9-A531-69BC03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/>
              <a:t>为什么选择</a:t>
            </a:r>
            <a:r>
              <a:rPr lang="en-US" altLang="zh-CN"/>
              <a:t>axios? </a:t>
            </a:r>
            <a:r>
              <a:rPr lang="zh-CN" altLang="en-US"/>
              <a:t>作者推荐和功能特点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功能特点</a:t>
            </a:r>
            <a:r>
              <a:rPr lang="en-US" altLang="zh-CN"/>
              <a:t>:</a:t>
            </a:r>
          </a:p>
          <a:p>
            <a:pPr lvl="1"/>
            <a:r>
              <a:rPr lang="zh-CN" altLang="en-US"/>
              <a:t>在浏览器中发送 </a:t>
            </a:r>
            <a:r>
              <a:rPr lang="en-US" altLang="zh-CN"/>
              <a:t>XMLHttpRequests </a:t>
            </a:r>
            <a:r>
              <a:rPr lang="zh-CN" altLang="en-US"/>
              <a:t>请求</a:t>
            </a:r>
            <a:endParaRPr lang="en-US" altLang="zh-CN"/>
          </a:p>
          <a:p>
            <a:pPr lvl="1"/>
            <a:r>
              <a:rPr lang="zh-CN" altLang="en-US"/>
              <a:t>在 </a:t>
            </a:r>
            <a:r>
              <a:rPr lang="en-US" altLang="zh-CN"/>
              <a:t>node.js </a:t>
            </a:r>
            <a:r>
              <a:rPr lang="zh-CN" altLang="en-US"/>
              <a:t>中发送 </a:t>
            </a:r>
            <a:r>
              <a:rPr lang="en-US" altLang="zh-CN"/>
              <a:t>http</a:t>
            </a:r>
            <a:r>
              <a:rPr lang="zh-CN" altLang="en-US"/>
              <a:t>请求</a:t>
            </a:r>
            <a:endParaRPr lang="en-US" altLang="zh-CN"/>
          </a:p>
          <a:p>
            <a:pPr lvl="1"/>
            <a:r>
              <a:rPr lang="zh-CN" altLang="en-US"/>
              <a:t>支持 </a:t>
            </a:r>
            <a:r>
              <a:rPr lang="en-US" altLang="zh-CN"/>
              <a:t>Promise API</a:t>
            </a:r>
          </a:p>
          <a:p>
            <a:pPr lvl="1"/>
            <a:r>
              <a:rPr lang="zh-CN" altLang="en-US"/>
              <a:t>拦截请求和响应</a:t>
            </a:r>
          </a:p>
          <a:p>
            <a:pPr lvl="1"/>
            <a:r>
              <a:rPr lang="zh-CN" altLang="en-US"/>
              <a:t>转换请求和响应数据</a:t>
            </a:r>
          </a:p>
          <a:p>
            <a:pPr lvl="1"/>
            <a:r>
              <a:rPr lang="zh-CN" altLang="en-US"/>
              <a:t>等等</a:t>
            </a:r>
            <a:endParaRPr lang="en-US" altLang="zh-CN"/>
          </a:p>
          <a:p>
            <a:endParaRPr lang="zh-CN" altLang="en-US"/>
          </a:p>
        </p:txBody>
      </p:sp>
      <p:pic>
        <p:nvPicPr>
          <p:cNvPr id="2049" name="Picture 1" descr="C://JavaSource/YouDaoNote/18810733252@163.com/e9df27d6b62f45898fbacce4b28b6932/clipboard.png">
            <a:extLst>
              <a:ext uri="{FF2B5EF4-FFF2-40B4-BE49-F238E27FC236}">
                <a16:creationId xmlns:a16="http://schemas.microsoft.com/office/drawing/2014/main" id="{F1D3F723-0CFD-4E32-A179-BDA4D0302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30" y="1761564"/>
            <a:ext cx="5791200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EAA22BB-10F7-4369-9653-1CBDAEBE4FFE}"/>
              </a:ext>
            </a:extLst>
          </p:cNvPr>
          <p:cNvSpPr txBox="1"/>
          <p:nvPr/>
        </p:nvSpPr>
        <p:spPr>
          <a:xfrm>
            <a:off x="6987988" y="4371343"/>
            <a:ext cx="3879588" cy="12899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补充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: axios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名称的由来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个人理解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没有具体的翻译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axios: ajax i/o system.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16A47E2-3BCC-448B-835C-1E3137E822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没有具体的翻译.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axios: ajax i/o system.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11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AF233B-80E3-4D1F-9C2C-684B90DA2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axiox</a:t>
            </a:r>
            <a:r>
              <a:rPr lang="zh-CN" altLang="en-US"/>
              <a:t>请求方式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0EAAAC-656F-424B-9F6F-573472529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支持多种请求方式</a:t>
            </a:r>
            <a:r>
              <a:rPr lang="en-US" altLang="zh-CN"/>
              <a:t>:</a:t>
            </a:r>
          </a:p>
          <a:p>
            <a:pPr lvl="1"/>
            <a:r>
              <a:rPr lang="en-US" altLang="zh-CN"/>
              <a:t>axios(config)</a:t>
            </a:r>
          </a:p>
          <a:p>
            <a:pPr lvl="1"/>
            <a:r>
              <a:rPr lang="en-US" altLang="zh-CN"/>
              <a:t>axios.request(config)</a:t>
            </a:r>
          </a:p>
          <a:p>
            <a:pPr lvl="1"/>
            <a:r>
              <a:rPr lang="en-US" altLang="zh-CN"/>
              <a:t>axios.get(url[, config])</a:t>
            </a:r>
          </a:p>
          <a:p>
            <a:pPr lvl="1"/>
            <a:r>
              <a:rPr lang="en-US" altLang="zh-CN"/>
              <a:t>axios.delete(url[, config])</a:t>
            </a:r>
          </a:p>
          <a:p>
            <a:pPr lvl="1"/>
            <a:r>
              <a:rPr lang="en-US" altLang="zh-CN"/>
              <a:t>axios.head(url[, config])</a:t>
            </a:r>
          </a:p>
          <a:p>
            <a:pPr lvl="1"/>
            <a:r>
              <a:rPr lang="en-US" altLang="zh-CN"/>
              <a:t>axios.post(url[, data[, config]])</a:t>
            </a:r>
          </a:p>
          <a:p>
            <a:pPr lvl="1"/>
            <a:r>
              <a:rPr lang="en-US" altLang="zh-CN"/>
              <a:t>axios.put(url[, data[, config]])</a:t>
            </a:r>
          </a:p>
          <a:p>
            <a:pPr lvl="1"/>
            <a:r>
              <a:rPr lang="en-US" altLang="zh-CN"/>
              <a:t>axios.patch(url[, data[, config]])</a:t>
            </a:r>
          </a:p>
          <a:p>
            <a:r>
              <a:rPr lang="zh-CN" altLang="en-US"/>
              <a:t>如何发送请求呢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我们看一下左边的案例</a:t>
            </a:r>
            <a:endParaRPr lang="en-US" altLang="zh-CN"/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503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8C7B3E-5245-4D3C-A766-1E6003B6B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发送</a:t>
            </a:r>
            <a:r>
              <a:rPr lang="en-US" altLang="zh-CN"/>
              <a:t>get</a:t>
            </a:r>
            <a:r>
              <a:rPr lang="zh-CN" altLang="en-US"/>
              <a:t>请求演示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C1B83F6-EAD4-40DF-B411-0D321C0A27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547" y="1219386"/>
            <a:ext cx="5600763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38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5E1C3D-DF6B-4097-911C-B4A7EB5E3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发送并发请求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53338C-29B9-4FDC-8FDC-01C7015D0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有时候</a:t>
            </a:r>
            <a:r>
              <a:rPr lang="en-US" altLang="zh-CN"/>
              <a:t>, </a:t>
            </a:r>
            <a:r>
              <a:rPr lang="zh-CN" altLang="en-US"/>
              <a:t>我们可能需求同时发送两个请求</a:t>
            </a:r>
            <a:endParaRPr lang="en-US" altLang="zh-CN"/>
          </a:p>
          <a:p>
            <a:pPr lvl="1"/>
            <a:r>
              <a:rPr lang="zh-CN" altLang="en-US"/>
              <a:t>使用</a:t>
            </a:r>
            <a:r>
              <a:rPr lang="en-US" altLang="zh-CN"/>
              <a:t>axios.all, </a:t>
            </a:r>
            <a:r>
              <a:rPr lang="zh-CN" altLang="en-US"/>
              <a:t>可以放入多个请求的数组</a:t>
            </a:r>
            <a:r>
              <a:rPr lang="en-US" altLang="zh-CN"/>
              <a:t>.</a:t>
            </a:r>
          </a:p>
          <a:p>
            <a:pPr lvl="1"/>
            <a:r>
              <a:rPr lang="en-US" altLang="zh-CN"/>
              <a:t>axios.all([]) </a:t>
            </a:r>
            <a:r>
              <a:rPr lang="zh-CN" altLang="en-US"/>
              <a:t>返回的结果是一个数组，使用 </a:t>
            </a:r>
            <a:r>
              <a:rPr lang="en-US" altLang="zh-CN"/>
              <a:t>axios.spread </a:t>
            </a:r>
            <a:r>
              <a:rPr lang="zh-CN" altLang="en-US"/>
              <a:t>可将数组 </a:t>
            </a:r>
            <a:r>
              <a:rPr lang="en-US" altLang="zh-CN"/>
              <a:t>[res1,res2] </a:t>
            </a:r>
            <a:r>
              <a:rPr lang="zh-CN" altLang="en-US"/>
              <a:t>展开为 </a:t>
            </a:r>
            <a:r>
              <a:rPr lang="en-US" altLang="zh-CN"/>
              <a:t>res1, res2</a:t>
            </a:r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4CD3132-5D3A-4F99-9DAE-8C18ECC63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17" y="2843155"/>
            <a:ext cx="7594624" cy="358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07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0180127-Python-02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180127-Python-02" id="{029B70B6-99C2-4E6A-8BC5-C6B7A353359B}" vid="{45746C78-B312-45FC-8804-67527147ACF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20180127-Python-02</Template>
  <TotalTime>0</TotalTime>
  <Words>1190</Words>
  <Application>Microsoft Office PowerPoint</Application>
  <PresentationFormat>宽屏</PresentationFormat>
  <Paragraphs>154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宋体</vt:lpstr>
      <vt:lpstr>微软雅黑</vt:lpstr>
      <vt:lpstr>微软雅黑 Light</vt:lpstr>
      <vt:lpstr>Arial</vt:lpstr>
      <vt:lpstr>Consolas</vt:lpstr>
      <vt:lpstr>Corbel</vt:lpstr>
      <vt:lpstr>Open Sans</vt:lpstr>
      <vt:lpstr>Wingdings</vt:lpstr>
      <vt:lpstr>20180127-Python-02</vt:lpstr>
      <vt:lpstr>网络模块封装</vt:lpstr>
      <vt:lpstr>主要内容</vt:lpstr>
      <vt:lpstr>选择什么网络模块?</vt:lpstr>
      <vt:lpstr>jsonp</vt:lpstr>
      <vt:lpstr>JSONP封装</vt:lpstr>
      <vt:lpstr>为什么选择axios?</vt:lpstr>
      <vt:lpstr>axiox请求方式</vt:lpstr>
      <vt:lpstr>发送get请求演示</vt:lpstr>
      <vt:lpstr>发送并发请求</vt:lpstr>
      <vt:lpstr>全局配置</vt:lpstr>
      <vt:lpstr>常见的配置选项</vt:lpstr>
      <vt:lpstr>axios的实例</vt:lpstr>
      <vt:lpstr>axios封装</vt:lpstr>
      <vt:lpstr>如何使用拦截器？</vt:lpstr>
      <vt:lpstr>拦截器中都做什么呢？</vt:lpstr>
      <vt:lpstr>拦截器中都做什么呢？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2018-10-11T07:12:17Z</dcterms:created>
  <dcterms:modified xsi:type="dcterms:W3CDTF">2018-12-31T07:29:23Z</dcterms:modified>
</cp:coreProperties>
</file>

<file path=docProps/thumbnail.jpeg>
</file>